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1" r:id="rId2"/>
    <p:sldId id="1816" r:id="rId3"/>
    <p:sldId id="922" r:id="rId4"/>
    <p:sldId id="923" r:id="rId5"/>
    <p:sldId id="924" r:id="rId6"/>
    <p:sldId id="926" r:id="rId7"/>
    <p:sldId id="927" r:id="rId8"/>
    <p:sldId id="92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hanam, Ganesh R [E CPE]" initials="SGR[C" lastIdx="4" clrIdx="0"/>
  <p:cmAuthor id="2" name="Suraj Kothari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C000"/>
    <a:srgbClr val="41F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2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04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40F43-561E-4C4C-8F09-FE70B5DACE57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D781F-70AF-8A4C-8A8B-3CA2E5E63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918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C51E2-AC65-4FBA-968F-FA7F4B5D37A7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912E5-47C8-412D-B860-C77C24406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919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2841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4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3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154890" y="1175657"/>
            <a:ext cx="11657803" cy="4913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09600" marR="0" lvl="0" indent="-508000" algn="l" rtl="0">
              <a:lnSpc>
                <a:spcPct val="90000"/>
              </a:lnSpc>
              <a:spcBef>
                <a:spcPts val="10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  <a:defRPr sz="280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Arial" charset="0"/>
                <a:sym typeface="Arial" charset="0"/>
              </a:defRPr>
            </a:lvl1pPr>
            <a:lvl2pPr marL="1168400" marR="0" lvl="1" indent="-457200" algn="l" rtl="0">
              <a:lnSpc>
                <a:spcPct val="90000"/>
              </a:lnSpc>
              <a:spcBef>
                <a:spcPts val="10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 Light" panose="020F0302020204030204" pitchFamily="34" charset="0"/>
              <a:buChar char="⁻"/>
              <a:defRPr sz="2400" b="0" i="0" u="none" strike="noStrike" cap="none">
                <a:solidFill>
                  <a:schemeClr val="tx1"/>
                </a:solidFill>
                <a:latin typeface="+mj-lt"/>
                <a:ea typeface="Arial" charset="0"/>
                <a:cs typeface="Arial" charset="0"/>
                <a:sym typeface="Arial" charset="0"/>
              </a:defRPr>
            </a:lvl2pPr>
            <a:lvl3pPr marL="1544955" marR="0" lvl="2" indent="-342900" algn="l" rtl="0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>
                <a:srgbClr val="CE1126"/>
              </a:buClr>
              <a:buSzPct val="60000"/>
              <a:buFont typeface="Arial" charset="0"/>
              <a:buChar char="•"/>
              <a:defRPr sz="2200" b="0" i="0" u="none" strike="noStrike" cap="none">
                <a:solidFill>
                  <a:schemeClr val="tx1"/>
                </a:solidFill>
                <a:latin typeface="+mj-lt"/>
                <a:ea typeface="Arial" charset="0"/>
                <a:cs typeface="Arial" charset="0"/>
                <a:sym typeface="Arial" charset="0"/>
              </a:defRPr>
            </a:lvl3pPr>
            <a:lvl4pPr marL="1710055" marR="0" lvl="3" indent="-1714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67000"/>
              <a:buFont typeface="Arial" charset="0"/>
              <a:buChar char="o"/>
              <a:defRPr sz="2400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218055" marR="0" lvl="4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726055" marR="0" lvl="5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3234055" marR="0" lvl="6" indent="-50800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725545" marR="0" lvl="7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4233545" marR="0" lvl="8" indent="-33655" algn="l" rtl="0">
              <a:lnSpc>
                <a:spcPct val="100000"/>
              </a:lnSpc>
              <a:spcBef>
                <a:spcPts val="535"/>
              </a:spcBef>
              <a:spcAft>
                <a:spcPts val="0"/>
              </a:spcAft>
              <a:buClr>
                <a:srgbClr val="CE1126"/>
              </a:buClr>
              <a:buSzPct val="71000"/>
              <a:buFont typeface="Arial" charset="0"/>
              <a:buChar char="➢"/>
              <a:defRPr sz="2265" b="1" i="0" u="none" strike="noStrike" cap="non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890" y="21089"/>
            <a:ext cx="11616267" cy="1014868"/>
          </a:xfrm>
          <a:prstGeom prst="rect">
            <a:avLst/>
          </a:prstGeom>
        </p:spPr>
        <p:txBody>
          <a:bodyPr anchor="ctr"/>
          <a:lstStyle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3600" b="1" i="0" u="none" strike="noStrike" cap="none" dirty="0">
                <a:solidFill>
                  <a:srgbClr val="FF0000"/>
                </a:solidFill>
                <a:latin typeface="Calibri Light" panose="020F0302020204030204" pitchFamily="34" charset="0"/>
                <a:ea typeface="Arial" charset="0"/>
                <a:cs typeface="Arial" charset="0"/>
                <a:sym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91424" y="643105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8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1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3338"/>
            <a:ext cx="12192000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Rectangle 3"/>
          <p:cNvSpPr>
            <a:spLocks/>
          </p:cNvSpPr>
          <p:nvPr userDrawn="1"/>
        </p:nvSpPr>
        <p:spPr bwMode="auto">
          <a:xfrm>
            <a:off x="9743135" y="6438900"/>
            <a:ext cx="23114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34290" rIns="34290" bIns="34290"/>
          <a:lstStyle/>
          <a:p>
            <a:pPr algn="r"/>
            <a:r>
              <a:rPr lang="en-US" sz="1320" b="1" dirty="0">
                <a:solidFill>
                  <a:srgbClr val="F2BF49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learn</a:t>
            </a:r>
            <a:r>
              <a:rPr lang="en-US" sz="132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  <a:sym typeface="Arial" pitchFamily="34" charset="0"/>
              </a:rPr>
              <a:t> invent impact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5" y="6435725"/>
            <a:ext cx="3536951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91424" y="643105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680" b="1">
                <a:solidFill>
                  <a:schemeClr val="bg1"/>
                </a:solidFill>
              </a:defRPr>
            </a:lvl1pPr>
          </a:lstStyle>
          <a:p>
            <a:fld id="{030B3B20-CC52-4CD8-891A-1FEA1205B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charset="0"/>
          <a:ea typeface="Arial" charset="0"/>
          <a:cs typeface="Arial" charset="0"/>
          <a:sym typeface="Arial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16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18" y="480057"/>
            <a:ext cx="4489135" cy="537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431981" y="1291589"/>
            <a:ext cx="2773999" cy="239999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t" anchorCtr="0">
            <a:noAutofit/>
          </a:bodyPr>
          <a:lstStyle/>
          <a:p>
            <a:pPr>
              <a:buClr>
                <a:srgbClr val="F2BF49"/>
              </a:buClr>
              <a:buSzPct val="25000"/>
            </a:pPr>
            <a:r>
              <a:rPr lang="en-US" sz="1300" b="1">
                <a:solidFill>
                  <a:srgbClr val="F2BF49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learn</a:t>
            </a:r>
            <a:r>
              <a:rPr lang="en-US" sz="1300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invent impact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523029" y="5494823"/>
            <a:ext cx="11121980" cy="807528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Acknowledgement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Team members at Iowa State University and EnSoft, DARPA contracts </a:t>
            </a:r>
            <a:r>
              <a:rPr lang="en-US" sz="1600" b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FA8750-12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-2-0126 &amp; FA8750-15-2-0080</a:t>
            </a: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516796" y="3642955"/>
            <a:ext cx="10972800" cy="2009700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endParaRPr lang="en-US" sz="24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Suresh C. Kothari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Department of Electrical and Computer Engineering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24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President &amp; Founder EnSoft Corp. </a:t>
            </a:r>
          </a:p>
          <a:p>
            <a:pPr>
              <a:buClr>
                <a:srgbClr val="000000"/>
              </a:buClr>
              <a:buSzPct val="25000"/>
            </a:pPr>
            <a:endParaRPr lang="en-US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99"/>
          <p:cNvSpPr txBox="1"/>
          <p:nvPr/>
        </p:nvSpPr>
        <p:spPr>
          <a:xfrm>
            <a:off x="984354" y="2354362"/>
            <a:ext cx="10223292" cy="1241049"/>
          </a:xfrm>
          <a:prstGeom prst="rect">
            <a:avLst/>
          </a:prstGeom>
          <a:noFill/>
          <a:ln>
            <a:noFill/>
          </a:ln>
        </p:spPr>
        <p:txBody>
          <a:bodyPr lIns="41899" tIns="41899" rIns="41899" bIns="41899" anchor="b" anchorCtr="0">
            <a:noAutofit/>
          </a:bodyPr>
          <a:lstStyle/>
          <a:p>
            <a:pPr algn="ctr">
              <a:buClr>
                <a:srgbClr val="CE1126"/>
              </a:buClr>
              <a:buSzPct val="25000"/>
            </a:pPr>
            <a:r>
              <a:rPr lang="en-US" sz="3600" dirty="0">
                <a:ea typeface="Arial"/>
                <a:cs typeface="Arial"/>
                <a:sym typeface="Arial"/>
              </a:rPr>
              <a:t>Why the Atlas platform</a:t>
            </a:r>
          </a:p>
        </p:txBody>
      </p:sp>
      <p:pic>
        <p:nvPicPr>
          <p:cNvPr id="8" name="Shape 104">
            <a:extLst>
              <a:ext uri="{FF2B5EF4-FFF2-40B4-BE49-F238E27FC236}">
                <a16:creationId xmlns:a16="http://schemas.microsoft.com/office/drawing/2014/main" id="{032AEFD2-5FF3-FA49-8646-F4BD6E460E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7501" t="9896" r="8474" b="8065"/>
          <a:stretch/>
        </p:blipFill>
        <p:spPr>
          <a:xfrm>
            <a:off x="10197126" y="76013"/>
            <a:ext cx="1819469" cy="1455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2492865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F048C-7E2D-284F-B787-95AEEAC0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565" y="2698188"/>
            <a:ext cx="9254168" cy="1014868"/>
          </a:xfrm>
        </p:spPr>
        <p:txBody>
          <a:bodyPr/>
          <a:lstStyle/>
          <a:p>
            <a:r>
              <a:rPr lang="en-US" dirty="0"/>
              <a:t>Try the subsequent Atlas queries + Do your own experiments with Atlas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11CF0-6A2A-3B49-999F-FDE71AA7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1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Screen Shot 2019-02-05 at 3.24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391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80016" y="374227"/>
            <a:ext cx="317486" cy="294846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22620" y="1112522"/>
            <a:ext cx="926382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Click to pin the model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1350098" y="681691"/>
            <a:ext cx="192758" cy="384289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33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 descr="Screen Shot 2019-02-05 at 3.24.3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734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3741" y="4895179"/>
            <a:ext cx="1974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Pinned Model </a:t>
            </a:r>
          </a:p>
        </p:txBody>
      </p:sp>
    </p:spTree>
    <p:extLst>
      <p:ext uri="{BB962C8B-B14F-4D97-AF65-F5344CB8AC3E}">
        <p14:creationId xmlns:p14="http://schemas.microsoft.com/office/powerpoint/2010/main" val="14088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 descr="Screen Shot 2019-02-05 at 3.25.2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3845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49563" y="4615471"/>
            <a:ext cx="1576087" cy="294846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94217" y="5421806"/>
            <a:ext cx="193553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A new model type  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016502" y="4956956"/>
            <a:ext cx="204098" cy="4750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136092" y="4553588"/>
            <a:ext cx="193553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Call Graph of dskenq   </a:t>
            </a:r>
          </a:p>
        </p:txBody>
      </p:sp>
    </p:spTree>
    <p:extLst>
      <p:ext uri="{BB962C8B-B14F-4D97-AF65-F5344CB8AC3E}">
        <p14:creationId xmlns:p14="http://schemas.microsoft.com/office/powerpoint/2010/main" val="201914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 descr="Screen Shot 2019-02-05 at 3.27.0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8" y="113402"/>
            <a:ext cx="12078612" cy="6282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28934" y="4604130"/>
            <a:ext cx="1576087" cy="294846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77685" y="5455826"/>
            <a:ext cx="202624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Select CFG SmartView  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084535" y="4945616"/>
            <a:ext cx="204098" cy="4750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96407" y="2359947"/>
            <a:ext cx="790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Click on dswrite 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487959" y="1678353"/>
            <a:ext cx="873085" cy="827837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7177434" y="2596911"/>
            <a:ext cx="374179" cy="544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286444" y="4553585"/>
            <a:ext cx="1678136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CFG of dswrite 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14116" y="4564925"/>
            <a:ext cx="202624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Call graph is pinned   </a:t>
            </a:r>
          </a:p>
        </p:txBody>
      </p:sp>
    </p:spTree>
    <p:extLst>
      <p:ext uri="{BB962C8B-B14F-4D97-AF65-F5344CB8AC3E}">
        <p14:creationId xmlns:p14="http://schemas.microsoft.com/office/powerpoint/2010/main" val="232444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Picture 1" descr="Screen Shot 2019-02-05 at 3.27.1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4072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9084" y="2121802"/>
            <a:ext cx="790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Click on dskenq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590008" y="2506191"/>
            <a:ext cx="771037" cy="680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7177434" y="2596911"/>
            <a:ext cx="374179" cy="544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86444" y="4553585"/>
            <a:ext cx="1678136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CFG of dskenq   </a:t>
            </a:r>
          </a:p>
        </p:txBody>
      </p:sp>
    </p:spTree>
    <p:extLst>
      <p:ext uri="{BB962C8B-B14F-4D97-AF65-F5344CB8AC3E}">
        <p14:creationId xmlns:p14="http://schemas.microsoft.com/office/powerpoint/2010/main" val="199951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B3B20-CC52-4CD8-891A-1FEA1205BD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 descr="Screen Shot 2019-02-05 at 3.27.3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95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7685" y="5455826"/>
            <a:ext cx="202624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Select CFG SmartView  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8084535" y="4945616"/>
            <a:ext cx="204098" cy="475011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301" y="2359947"/>
            <a:ext cx="8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Click on dskqopt 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896155" y="2891757"/>
            <a:ext cx="555599" cy="589692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7177434" y="2596911"/>
            <a:ext cx="374179" cy="5443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86444" y="4553585"/>
            <a:ext cx="1678136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j-lt"/>
              </a:rPr>
              <a:t>CFG of dskqopt   </a:t>
            </a:r>
          </a:p>
        </p:txBody>
      </p:sp>
    </p:spTree>
    <p:extLst>
      <p:ext uri="{BB962C8B-B14F-4D97-AF65-F5344CB8AC3E}">
        <p14:creationId xmlns:p14="http://schemas.microsoft.com/office/powerpoint/2010/main" val="155910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</p:bld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36468</TotalTime>
  <Words>101</Words>
  <Application>Microsoft Macintosh PowerPoint</Application>
  <PresentationFormat>Widescreen</PresentationFormat>
  <Paragraphs>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Merriweather Sans</vt:lpstr>
      <vt:lpstr>simple-light-2</vt:lpstr>
      <vt:lpstr>PowerPoint Presentation</vt:lpstr>
      <vt:lpstr>Try the subsequent Atlas queries + Do your own experiments with 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Santhanam, Ganesh R [E CPE]</dc:creator>
  <cp:lastModifiedBy>Sharwan Ram, Sharwan Ram [E CPE]</cp:lastModifiedBy>
  <cp:revision>2131</cp:revision>
  <cp:lastPrinted>2017-03-09T05:22:22Z</cp:lastPrinted>
  <dcterms:created xsi:type="dcterms:W3CDTF">2016-08-15T15:08:51Z</dcterms:created>
  <dcterms:modified xsi:type="dcterms:W3CDTF">2021-09-10T18:23:21Z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